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</p:sldMasterIdLst>
  <p:notesMasterIdLst>
    <p:notesMasterId r:id="rId5"/>
  </p:notesMasterIdLst>
  <p:handoutMasterIdLst>
    <p:handoutMasterId r:id="rId6"/>
  </p:handoutMasterIdLst>
  <p:sldIdLst>
    <p:sldId id="635" r:id="rId2"/>
    <p:sldId id="638" r:id="rId3"/>
    <p:sldId id="637" r:id="rId4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C64E325D-3D8D-4A45-AB91-BC24E4B42F6D}">
          <p14:sldIdLst>
            <p14:sldId id="635"/>
            <p14:sldId id="638"/>
            <p14:sldId id="63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2D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深色樣式 2 - 輔色 3/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93D81CF-94F2-401A-BA57-92F5A7B2D0C5}" styleName="中等深淺樣式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93" autoAdjust="0"/>
    <p:restoredTop sz="89029" autoAdjust="0"/>
  </p:normalViewPr>
  <p:slideViewPr>
    <p:cSldViewPr>
      <p:cViewPr varScale="1">
        <p:scale>
          <a:sx n="96" d="100"/>
          <a:sy n="96" d="100"/>
        </p:scale>
        <p:origin x="70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209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056"/>
    </p:cViewPr>
  </p:sorterViewPr>
  <p:notesViewPr>
    <p:cSldViewPr>
      <p:cViewPr varScale="1">
        <p:scale>
          <a:sx n="63" d="100"/>
          <a:sy n="63" d="100"/>
        </p:scale>
        <p:origin x="-3414" y="-11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67924E3F-70BB-4C2A-9353-FEC2FCB411B7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749D624D-E214-40EB-A5C6-67E32089FCB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68070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922B6FBD-34D7-4DF5-9BA0-110D35A45AD8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CA717991-F4D8-4496-8C7C-0C17FFC4A9F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001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524E-A30B-49D3-A303-4A6892E8FA6F}" type="slidenum">
              <a:rPr lang="zh-TW" altLang="en-US" smtClean="0"/>
              <a:pPr>
                <a:defRPr/>
              </a:pPr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93965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524E-A30B-49D3-A303-4A6892E8FA6F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965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6CF524E-A30B-49D3-A303-4A6892E8FA6F}" type="slidenum">
              <a:rPr lang="zh-TW" altLang="en-US" smtClean="0"/>
              <a:pPr>
                <a:defRPr/>
              </a:pPr>
              <a:t>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93965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6304" y="6392412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橢圓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4343400" y="2200206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304" y="6392412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橢圓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橢圓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43400" y="2200206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 flipV="1">
            <a:off x="4563458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內容版面配置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791332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內容版面配置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26" name="內容版面配置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25" name="橢圓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橢圓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4343400" y="1042420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3" name="標題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4343400" y="1036022"/>
            <a:ext cx="457200" cy="441325"/>
          </a:xfrm>
        </p:spPr>
        <p:txBody>
          <a:bodyPr/>
          <a:lstStyle/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6304" y="6392412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381000" y="1981205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內容版面配置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10" name="橢圓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橢圓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371600" y="31274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49352" y="6389141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線接點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橢圓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371600" y="312740"/>
            <a:ext cx="457200" cy="441325"/>
          </a:xfrm>
        </p:spPr>
        <p:txBody>
          <a:bodyPr/>
          <a:lstStyle/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49352" y="6389141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6304" y="6392412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橢圓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15912" y="3010657"/>
            <a:ext cx="457200" cy="441325"/>
          </a:xfrm>
        </p:spPr>
        <p:txBody>
          <a:bodyPr/>
          <a:lstStyle/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1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352" y="6389141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74504F0-83CC-415E-8BBC-92A8216FDBF1}" type="datetimeFigureOut">
              <a:rPr lang="zh-TW" altLang="en-US" smtClean="0"/>
              <a:pPr/>
              <a:t>2022/2/11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橢圓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C20172E-AAAC-4FCA-88B7-7563033E1CE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  <a:p>
            <a:pPr lvl="1" eaLnBrk="1" latinLnBrk="0" hangingPunct="1"/>
            <a:r>
              <a:rPr kumimoji="0" lang="zh-TW" altLang="en-US"/>
              <a:t>第二層</a:t>
            </a:r>
          </a:p>
          <a:p>
            <a:pPr lvl="2" eaLnBrk="1" latinLnBrk="0" hangingPunct="1"/>
            <a:r>
              <a:rPr kumimoji="0" lang="zh-TW" altLang="en-US"/>
              <a:t>第三層</a:t>
            </a:r>
          </a:p>
          <a:p>
            <a:pPr lvl="3" eaLnBrk="1" latinLnBrk="0" hangingPunct="1"/>
            <a:r>
              <a:rPr kumimoji="0" lang="zh-TW" altLang="en-US"/>
              <a:t>第四層</a:t>
            </a:r>
          </a:p>
          <a:p>
            <a:pPr lvl="4" eaLnBrk="1" latinLnBrk="0" hangingPunct="1"/>
            <a:r>
              <a:rPr kumimoji="0" lang="zh-TW" altLang="en-US"/>
              <a:t>第五層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11724"/>
            <a:ext cx="8305800" cy="852704"/>
          </a:xfr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人事室報告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4294967295"/>
          </p:nvPr>
        </p:nvSpPr>
        <p:spPr>
          <a:xfrm>
            <a:off x="467544" y="1671488"/>
            <a:ext cx="8280920" cy="4853856"/>
          </a:xfrm>
        </p:spPr>
        <p:txBody>
          <a:bodyPr>
            <a:noAutofit/>
          </a:bodyPr>
          <a:lstStyle/>
          <a:p>
            <a:pPr marL="625475" lvl="0" indent="-625475">
              <a:spcAft>
                <a:spcPts val="300"/>
              </a:spcAft>
              <a:buClr>
                <a:prstClr val="black">
                  <a:lumMod val="75000"/>
                  <a:lumOff val="25000"/>
                </a:prstClr>
              </a:buClr>
              <a:buSzPct val="130000"/>
              <a:buNone/>
            </a:pP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itchFamily="65" charset="-120"/>
                <a:ea typeface="標楷體" pitchFamily="65" charset="-120"/>
              </a:rPr>
              <a:t>110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itchFamily="65" charset="-120"/>
                <a:ea typeface="標楷體" pitchFamily="65" charset="-120"/>
              </a:rPr>
              <a:t>學年度第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itchFamily="65" charset="-120"/>
                <a:ea typeface="標楷體" pitchFamily="65" charset="-120"/>
              </a:rPr>
              <a:t>學期子女教育補助費，</a:t>
            </a:r>
            <a:r>
              <a:rPr lang="zh-TW" altLang="en-US" sz="2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請於</a:t>
            </a:r>
            <a:r>
              <a:rPr lang="en-US" altLang="zh-TW" sz="2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25</a:t>
            </a:r>
            <a:r>
              <a:rPr lang="zh-TW" altLang="en-US" sz="2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日</a:t>
            </a:r>
            <a:r>
              <a:rPr lang="en-US" altLang="zh-TW" sz="2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星期五</a:t>
            </a:r>
            <a:r>
              <a:rPr lang="en-US" altLang="zh-TW" sz="2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前檢據辦理。</a:t>
            </a:r>
            <a:endParaRPr lang="en-US" altLang="zh-TW" sz="26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625475" lvl="0" indent="-625475">
              <a:spcBef>
                <a:spcPts val="0"/>
              </a:spcBef>
              <a:buClr>
                <a:srgbClr val="F14124">
                  <a:lumMod val="75000"/>
                </a:srgbClr>
              </a:buClr>
              <a:buSzPct val="130000"/>
              <a:buNone/>
            </a:pPr>
            <a:r>
              <a:rPr lang="zh-TW" altLang="en-US" sz="2600" b="1" dirty="0">
                <a:solidFill>
                  <a:srgbClr val="212745"/>
                </a:solidFill>
                <a:latin typeface="標楷體" pitchFamily="65" charset="-120"/>
                <a:ea typeface="標楷體" pitchFamily="65" charset="-120"/>
              </a:rPr>
              <a:t>二、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有關本校符合且有意願參加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年編制內公教人員健檢人員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年滿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歲，即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70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日出生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，請自行選擇</a:t>
            </a:r>
            <a:r>
              <a:rPr lang="zh-TW" altLang="en-US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經衛生福利部評鑑合格之醫院或教學醫院、經財團法人醫院評鑑暨品質策進會健康檢查品質認證之診所，或經勞動部認可辦理勞工一般體格與健康檢查之醫療機構進行健檢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，並依健檢醫療機構排定之檢查時間，覈實給予</a:t>
            </a:r>
            <a:r>
              <a:rPr lang="zh-TW" altLang="en-US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公假</a:t>
            </a:r>
            <a:r>
              <a:rPr lang="en-US" altLang="zh-TW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天，補助</a:t>
            </a:r>
            <a:r>
              <a:rPr lang="en-US" altLang="zh-TW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4500</a:t>
            </a:r>
            <a:r>
              <a:rPr lang="zh-TW" altLang="en-US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元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。俟完成後再檢据核銷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務請於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日完成健檢核銷</a:t>
            </a:r>
            <a:r>
              <a:rPr lang="en-US" altLang="zh-TW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26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，謝謝合作！</a:t>
            </a:r>
          </a:p>
          <a:p>
            <a:pPr marL="801688" lvl="0" indent="-801688">
              <a:buClr>
                <a:srgbClr val="3494BA"/>
              </a:buClr>
              <a:buNone/>
            </a:pPr>
            <a:endParaRPr lang="en-US" altLang="zh-TW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01688" lvl="0" indent="-801688">
              <a:buClr>
                <a:srgbClr val="3494BA"/>
              </a:buClr>
              <a:buNone/>
            </a:pPr>
            <a:endParaRPr lang="en-US" altLang="zh-TW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170" name="Picture 2" descr="龍埔-LOGO-定稿版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703" y="404664"/>
            <a:ext cx="13144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9177981"/>
      </p:ext>
    </p:extLst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11724"/>
            <a:ext cx="8305800" cy="852704"/>
          </a:xfr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人事室報告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4294967295"/>
          </p:nvPr>
        </p:nvSpPr>
        <p:spPr>
          <a:xfrm>
            <a:off x="467544" y="1671488"/>
            <a:ext cx="8280920" cy="4853856"/>
          </a:xfrm>
        </p:spPr>
        <p:txBody>
          <a:bodyPr>
            <a:noAutofit/>
          </a:bodyPr>
          <a:lstStyle/>
          <a:p>
            <a:pPr marL="801688" lvl="0" indent="-801688">
              <a:spcAft>
                <a:spcPts val="600"/>
              </a:spcAft>
              <a:buClr>
                <a:srgbClr val="3494BA"/>
              </a:buClr>
              <a:buNone/>
            </a:pPr>
            <a:r>
              <a:rPr lang="zh-TW" altLang="en-US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三、專任教師及導師學期中不得請事、病 假，亦不得調、補課申請出國。教職員工赴大陸地區請填赴大陸申請書及回台後應填反映表。</a:t>
            </a:r>
          </a:p>
          <a:p>
            <a:pPr marL="717550" lvl="0" indent="-673100">
              <a:lnSpc>
                <a:spcPct val="120000"/>
              </a:lnSpc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None/>
            </a:pPr>
            <a:r>
              <a:rPr lang="zh-TW" altLang="en-US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</a:t>
            </a:r>
            <a:r>
              <a:rPr lang="zh-TW" altLang="en-US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再次重申</a:t>
            </a:r>
            <a:r>
              <a:rPr lang="en-US" altLang="zh-TW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請同仁多加留意公務員服務法第</a:t>
            </a:r>
            <a:r>
              <a:rPr lang="en-US" altLang="zh-TW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13</a:t>
            </a:r>
            <a:r>
              <a:rPr lang="zh-TW" altLang="en-US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en-US" altLang="zh-TW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即違法兼職，如：兼任公司（商號）負責人、董事及監察人</a:t>
            </a:r>
            <a:r>
              <a:rPr lang="en-US" altLang="zh-TW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等相關人事法令，以維自身權益，切勿違法。</a:t>
            </a:r>
            <a:endParaRPr lang="en-US" altLang="zh-TW" sz="2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170" name="Picture 2" descr="龍埔-LOGO-定稿版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703" y="404664"/>
            <a:ext cx="13144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3648901"/>
      </p:ext>
    </p:extLst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5018" y="239588"/>
            <a:ext cx="8305800" cy="852704"/>
          </a:xfr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人事政令宣導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4294967295"/>
          </p:nvPr>
        </p:nvSpPr>
        <p:spPr>
          <a:xfrm>
            <a:off x="467544" y="1282035"/>
            <a:ext cx="8352928" cy="4955277"/>
          </a:xfrm>
        </p:spPr>
        <p:txBody>
          <a:bodyPr>
            <a:noAutofit/>
          </a:bodyPr>
          <a:lstStyle/>
          <a:p>
            <a:pPr marL="801688" indent="-801688">
              <a:buNone/>
            </a:pP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一、新北市政府人事處員工協助方案專區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包含心理、醫療、法律與財務、職涯發展等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類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，提供線上相關資訊，請逕至該處網站（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http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//www.personnel.ntpc.gov.tw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）查詢及善用本方案各項資源。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01688" indent="-801688">
              <a:buNone/>
            </a:pP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二、由於人事總處為提升人事資料之正確性及可信度，免除人事人員後續辦理各項人事業務之查驗成本，爰推動 </a:t>
            </a:r>
            <a:r>
              <a:rPr lang="en-US" altLang="zh-TW" sz="2800" b="1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WebHR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人事資料鎖定作業。請各位同仁於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日前提供送件檢核清單（如附件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各該表別所需證明文件，以利詳實記載收件、上傳及鎖定情形。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01688" indent="-801688">
              <a:buNone/>
            </a:pP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01688" indent="-801688">
              <a:buNone/>
            </a:pPr>
            <a:endParaRPr lang="en-US" altLang="zh-TW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170" name="Picture 2" descr="龍埔-LOGO-定稿版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703" y="188641"/>
            <a:ext cx="1196785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587353"/>
      </p:ext>
    </p:extLst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市鎮">
  <a:themeElements>
    <a:clrScheme name="自訂 1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A9D5E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市鎮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市鎮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4271</TotalTime>
  <Words>381</Words>
  <Application>Microsoft Office PowerPoint</Application>
  <PresentationFormat>如螢幕大小 (4:3)</PresentationFormat>
  <Paragraphs>12</Paragraphs>
  <Slides>3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1" baseType="lpstr">
      <vt:lpstr>微軟正黑體</vt:lpstr>
      <vt:lpstr>新細明體</vt:lpstr>
      <vt:lpstr>標楷體</vt:lpstr>
      <vt:lpstr>Calibri</vt:lpstr>
      <vt:lpstr>Georgia</vt:lpstr>
      <vt:lpstr>Wingdings</vt:lpstr>
      <vt:lpstr>Wingdings 2</vt:lpstr>
      <vt:lpstr>市鎮</vt:lpstr>
      <vt:lpstr>人事室報告</vt:lpstr>
      <vt:lpstr>人事室報告</vt:lpstr>
      <vt:lpstr>人事政令宣導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新北市立北大高級中學</dc:title>
  <dc:creator>user</dc:creator>
  <cp:lastModifiedBy>Little Bear</cp:lastModifiedBy>
  <cp:revision>366</cp:revision>
  <cp:lastPrinted>2021-08-27T04:51:47Z</cp:lastPrinted>
  <dcterms:created xsi:type="dcterms:W3CDTF">2014-08-27T02:11:09Z</dcterms:created>
  <dcterms:modified xsi:type="dcterms:W3CDTF">2022-02-11T04:55:22Z</dcterms:modified>
</cp:coreProperties>
</file>